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085ED0-3E06-4067-B3DA-484A4C7087DB}" type="doc">
      <dgm:prSet loTypeId="urn:microsoft.com/office/officeart/2005/8/layout/radial1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A8401EF-BFA5-40C0-893C-D6C245924053}">
      <dgm:prSet phldrT="[Текст]"/>
      <dgm:spPr/>
      <dgm:t>
        <a:bodyPr/>
        <a:lstStyle/>
        <a:p>
          <a:r>
            <a:rPr lang="ru-RU" dirty="0" smtClean="0"/>
            <a:t>Осмысливание </a:t>
          </a:r>
          <a:endParaRPr lang="ru-RU" dirty="0"/>
        </a:p>
      </dgm:t>
    </dgm:pt>
    <dgm:pt modelId="{55ADE1FA-92A6-4AD0-A688-073C1E214DC8}" type="parTrans" cxnId="{F9CC07AA-896B-4AD4-BB51-EFDE12C6F908}">
      <dgm:prSet/>
      <dgm:spPr/>
      <dgm:t>
        <a:bodyPr/>
        <a:lstStyle/>
        <a:p>
          <a:endParaRPr lang="ru-RU"/>
        </a:p>
      </dgm:t>
    </dgm:pt>
    <dgm:pt modelId="{A2C981DC-9B23-45A4-B25F-619AE51F1B50}" type="sibTrans" cxnId="{F9CC07AA-896B-4AD4-BB51-EFDE12C6F908}">
      <dgm:prSet/>
      <dgm:spPr/>
      <dgm:t>
        <a:bodyPr/>
        <a:lstStyle/>
        <a:p>
          <a:endParaRPr lang="ru-RU"/>
        </a:p>
      </dgm:t>
    </dgm:pt>
    <dgm:pt modelId="{37938830-C6CF-4E1D-8A8B-7CC4B727FAD0}">
      <dgm:prSet phldrT="[Текст]" custT="1"/>
      <dgm:spPr/>
      <dgm:t>
        <a:bodyPr/>
        <a:lstStyle/>
        <a:p>
          <a:r>
            <a:rPr lang="ru-RU" sz="2400" dirty="0" smtClean="0"/>
            <a:t>Восприятие</a:t>
          </a:r>
          <a:endParaRPr lang="ru-RU" sz="2400" dirty="0"/>
        </a:p>
      </dgm:t>
    </dgm:pt>
    <dgm:pt modelId="{B2723D8B-4EAA-4A11-B304-E3319148CE0C}" type="parTrans" cxnId="{4540BD51-E944-46DC-900A-6F9BE4AAACFB}">
      <dgm:prSet/>
      <dgm:spPr/>
      <dgm:t>
        <a:bodyPr/>
        <a:lstStyle/>
        <a:p>
          <a:endParaRPr lang="ru-RU"/>
        </a:p>
      </dgm:t>
    </dgm:pt>
    <dgm:pt modelId="{408CDC8A-71F8-4689-A6C1-6AE7984B955A}" type="sibTrans" cxnId="{4540BD51-E944-46DC-900A-6F9BE4AAACFB}">
      <dgm:prSet/>
      <dgm:spPr/>
      <dgm:t>
        <a:bodyPr/>
        <a:lstStyle/>
        <a:p>
          <a:endParaRPr lang="ru-RU"/>
        </a:p>
      </dgm:t>
    </dgm:pt>
    <dgm:pt modelId="{4A22B8E7-71C9-4887-A3F3-73197955A5CB}">
      <dgm:prSet phldrT="[Текст]" custT="1"/>
      <dgm:spPr/>
      <dgm:t>
        <a:bodyPr/>
        <a:lstStyle/>
        <a:p>
          <a:r>
            <a:rPr lang="ru-RU" sz="2400" dirty="0" smtClean="0"/>
            <a:t>Понимание</a:t>
          </a:r>
          <a:endParaRPr lang="ru-RU" sz="2400" dirty="0"/>
        </a:p>
      </dgm:t>
    </dgm:pt>
    <dgm:pt modelId="{D837561B-1FAB-4DAE-B4C1-1BC6185C3EB5}" type="parTrans" cxnId="{BCCE8C88-1A45-44FE-8782-980D15897F80}">
      <dgm:prSet/>
      <dgm:spPr/>
      <dgm:t>
        <a:bodyPr/>
        <a:lstStyle/>
        <a:p>
          <a:endParaRPr lang="ru-RU"/>
        </a:p>
      </dgm:t>
    </dgm:pt>
    <dgm:pt modelId="{EECD4567-6376-4B95-B0DE-955B1A7173C5}" type="sibTrans" cxnId="{BCCE8C88-1A45-44FE-8782-980D15897F80}">
      <dgm:prSet/>
      <dgm:spPr/>
      <dgm:t>
        <a:bodyPr/>
        <a:lstStyle/>
        <a:p>
          <a:endParaRPr lang="ru-RU"/>
        </a:p>
      </dgm:t>
    </dgm:pt>
    <dgm:pt modelId="{608FD676-BCB5-4461-B431-298FF3A4694C}">
      <dgm:prSet phldrT="[Текст]"/>
      <dgm:spPr/>
      <dgm:t>
        <a:bodyPr/>
        <a:lstStyle/>
        <a:p>
          <a:r>
            <a:rPr lang="ru-RU" dirty="0" smtClean="0"/>
            <a:t>Применение</a:t>
          </a:r>
          <a:endParaRPr lang="ru-RU" dirty="0"/>
        </a:p>
      </dgm:t>
    </dgm:pt>
    <dgm:pt modelId="{0BF9CBA0-B9D6-4421-84D3-730452D7529A}" type="parTrans" cxnId="{2C55DA50-1ECC-4ED2-ABD1-A75A17C2F93A}">
      <dgm:prSet/>
      <dgm:spPr/>
      <dgm:t>
        <a:bodyPr/>
        <a:lstStyle/>
        <a:p>
          <a:endParaRPr lang="ru-RU"/>
        </a:p>
      </dgm:t>
    </dgm:pt>
    <dgm:pt modelId="{834FC327-7655-4F4F-B63D-EDF374C49562}" type="sibTrans" cxnId="{2C55DA50-1ECC-4ED2-ABD1-A75A17C2F93A}">
      <dgm:prSet/>
      <dgm:spPr/>
      <dgm:t>
        <a:bodyPr/>
        <a:lstStyle/>
        <a:p>
          <a:endParaRPr lang="ru-RU"/>
        </a:p>
      </dgm:t>
    </dgm:pt>
    <dgm:pt modelId="{BA78AE71-947A-417A-AC54-2899317FDE73}">
      <dgm:prSet phldrT="[Текст]" custT="1"/>
      <dgm:spPr/>
      <dgm:t>
        <a:bodyPr/>
        <a:lstStyle/>
        <a:p>
          <a:r>
            <a:rPr lang="ru-RU" sz="2400" dirty="0" smtClean="0"/>
            <a:t>Закрепление  </a:t>
          </a:r>
          <a:endParaRPr lang="ru-RU" sz="2400" dirty="0"/>
        </a:p>
      </dgm:t>
    </dgm:pt>
    <dgm:pt modelId="{AC3F6BBD-7CC7-43BB-A728-CF1215AEB571}" type="parTrans" cxnId="{E32ABB76-FBC8-44B3-AA44-E46FCF3DFF88}">
      <dgm:prSet/>
      <dgm:spPr/>
      <dgm:t>
        <a:bodyPr/>
        <a:lstStyle/>
        <a:p>
          <a:endParaRPr lang="ru-RU"/>
        </a:p>
      </dgm:t>
    </dgm:pt>
    <dgm:pt modelId="{90D87931-79A3-481A-A811-9903A572D087}" type="sibTrans" cxnId="{E32ABB76-FBC8-44B3-AA44-E46FCF3DFF88}">
      <dgm:prSet/>
      <dgm:spPr/>
      <dgm:t>
        <a:bodyPr/>
        <a:lstStyle/>
        <a:p>
          <a:endParaRPr lang="ru-RU"/>
        </a:p>
      </dgm:t>
    </dgm:pt>
    <dgm:pt modelId="{085D82DC-EA9F-4CB8-9904-9723A8CC2571}" type="pres">
      <dgm:prSet presAssocID="{88085ED0-3E06-4067-B3DA-484A4C7087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B22E9-4540-4225-88E7-FAE55012CF1C}" type="pres">
      <dgm:prSet presAssocID="{0A8401EF-BFA5-40C0-893C-D6C245924053}" presName="centerShape" presStyleLbl="node0" presStyleIdx="0" presStyleCnt="1" custScaleX="165197" custLinFactNeighborX="2208" custLinFactNeighborY="363"/>
      <dgm:spPr/>
      <dgm:t>
        <a:bodyPr/>
        <a:lstStyle/>
        <a:p>
          <a:endParaRPr lang="ru-RU"/>
        </a:p>
      </dgm:t>
    </dgm:pt>
    <dgm:pt modelId="{72FAA044-E6C2-4301-BE5F-77AA543FC63D}" type="pres">
      <dgm:prSet presAssocID="{B2723D8B-4EAA-4A11-B304-E3319148CE0C}" presName="Name9" presStyleLbl="parChTrans1D2" presStyleIdx="0" presStyleCnt="4"/>
      <dgm:spPr/>
      <dgm:t>
        <a:bodyPr/>
        <a:lstStyle/>
        <a:p>
          <a:endParaRPr lang="ru-RU"/>
        </a:p>
      </dgm:t>
    </dgm:pt>
    <dgm:pt modelId="{930911C6-6FD0-4E65-9214-94C893FCE999}" type="pres">
      <dgm:prSet presAssocID="{B2723D8B-4EAA-4A11-B304-E3319148CE0C}" presName="connTx" presStyleLbl="parChTrans1D2" presStyleIdx="0" presStyleCnt="4"/>
      <dgm:spPr/>
      <dgm:t>
        <a:bodyPr/>
        <a:lstStyle/>
        <a:p>
          <a:endParaRPr lang="ru-RU"/>
        </a:p>
      </dgm:t>
    </dgm:pt>
    <dgm:pt modelId="{0E2B379C-D369-4157-AA5B-C3837F7C7AE9}" type="pres">
      <dgm:prSet presAssocID="{37938830-C6CF-4E1D-8A8B-7CC4B727FAD0}" presName="node" presStyleLbl="node1" presStyleIdx="0" presStyleCnt="4" custScaleX="152215" custRadScaleRad="80091" custRadScaleInc="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B565-D989-4A25-98D0-E6086F0B55E1}" type="pres">
      <dgm:prSet presAssocID="{D837561B-1FAB-4DAE-B4C1-1BC6185C3EB5}" presName="Name9" presStyleLbl="parChTrans1D2" presStyleIdx="1" presStyleCnt="4"/>
      <dgm:spPr/>
      <dgm:t>
        <a:bodyPr/>
        <a:lstStyle/>
        <a:p>
          <a:endParaRPr lang="ru-RU"/>
        </a:p>
      </dgm:t>
    </dgm:pt>
    <dgm:pt modelId="{67C4DC3D-652F-4922-B3F5-3088D7EA07AA}" type="pres">
      <dgm:prSet presAssocID="{D837561B-1FAB-4DAE-B4C1-1BC6185C3EB5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B9684FD-7D8E-4AF5-81F1-378866BAE70B}" type="pres">
      <dgm:prSet presAssocID="{4A22B8E7-71C9-4887-A3F3-73197955A5CB}" presName="node" presStyleLbl="node1" presStyleIdx="1" presStyleCnt="4" custScaleX="160176" custRadScaleRad="129330" custRadScaleInc="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7F186D-F97C-46C4-B24E-49D5EEA3E75E}" type="pres">
      <dgm:prSet presAssocID="{0BF9CBA0-B9D6-4421-84D3-730452D7529A}" presName="Name9" presStyleLbl="parChTrans1D2" presStyleIdx="2" presStyleCnt="4"/>
      <dgm:spPr/>
      <dgm:t>
        <a:bodyPr/>
        <a:lstStyle/>
        <a:p>
          <a:endParaRPr lang="ru-RU"/>
        </a:p>
      </dgm:t>
    </dgm:pt>
    <dgm:pt modelId="{71178F6B-1386-41FD-9220-A9021DE4229A}" type="pres">
      <dgm:prSet presAssocID="{0BF9CBA0-B9D6-4421-84D3-730452D7529A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81A618C-62C9-4DDC-8362-9C353A6D48DF}" type="pres">
      <dgm:prSet presAssocID="{608FD676-BCB5-4461-B431-298FF3A4694C}" presName="node" presStyleLbl="node1" presStyleIdx="2" presStyleCnt="4" custScaleX="170505" custRadScaleRad="81765" custRadScaleInc="-10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6CEF1-D713-4773-8214-54BEFCD23733}" type="pres">
      <dgm:prSet presAssocID="{AC3F6BBD-7CC7-43BB-A728-CF1215AEB571}" presName="Name9" presStyleLbl="parChTrans1D2" presStyleIdx="3" presStyleCnt="4"/>
      <dgm:spPr/>
      <dgm:t>
        <a:bodyPr/>
        <a:lstStyle/>
        <a:p>
          <a:endParaRPr lang="ru-RU"/>
        </a:p>
      </dgm:t>
    </dgm:pt>
    <dgm:pt modelId="{9A783131-FF17-4295-92C6-0887A48792BA}" type="pres">
      <dgm:prSet presAssocID="{AC3F6BBD-7CC7-43BB-A728-CF1215AEB571}" presName="connTx" presStyleLbl="parChTrans1D2" presStyleIdx="3" presStyleCnt="4"/>
      <dgm:spPr/>
      <dgm:t>
        <a:bodyPr/>
        <a:lstStyle/>
        <a:p>
          <a:endParaRPr lang="ru-RU"/>
        </a:p>
      </dgm:t>
    </dgm:pt>
    <dgm:pt modelId="{82E72F79-CD45-40CC-96E3-708F99EB8B94}" type="pres">
      <dgm:prSet presAssocID="{BA78AE71-947A-417A-AC54-2899317FDE73}" presName="node" presStyleLbl="node1" presStyleIdx="3" presStyleCnt="4" custScaleX="172566" custRadScaleRad="125709" custRadScaleInc="-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21B58-C5CF-4420-B1B5-CB4C9995449D}" type="presOf" srcId="{37938830-C6CF-4E1D-8A8B-7CC4B727FAD0}" destId="{0E2B379C-D369-4157-AA5B-C3837F7C7AE9}" srcOrd="0" destOrd="0" presId="urn:microsoft.com/office/officeart/2005/8/layout/radial1"/>
    <dgm:cxn modelId="{A433B4BB-D9C2-48BE-B96E-157DB97BFA45}" type="presOf" srcId="{4A22B8E7-71C9-4887-A3F3-73197955A5CB}" destId="{0B9684FD-7D8E-4AF5-81F1-378866BAE70B}" srcOrd="0" destOrd="0" presId="urn:microsoft.com/office/officeart/2005/8/layout/radial1"/>
    <dgm:cxn modelId="{4540BD51-E944-46DC-900A-6F9BE4AAACFB}" srcId="{0A8401EF-BFA5-40C0-893C-D6C245924053}" destId="{37938830-C6CF-4E1D-8A8B-7CC4B727FAD0}" srcOrd="0" destOrd="0" parTransId="{B2723D8B-4EAA-4A11-B304-E3319148CE0C}" sibTransId="{408CDC8A-71F8-4689-A6C1-6AE7984B955A}"/>
    <dgm:cxn modelId="{E71D976D-B0C7-4795-B9F2-C816B7F1EA11}" type="presOf" srcId="{0BF9CBA0-B9D6-4421-84D3-730452D7529A}" destId="{71178F6B-1386-41FD-9220-A9021DE4229A}" srcOrd="1" destOrd="0" presId="urn:microsoft.com/office/officeart/2005/8/layout/radial1"/>
    <dgm:cxn modelId="{D79B41A5-082F-4FDF-A4E5-0C001015DED7}" type="presOf" srcId="{608FD676-BCB5-4461-B431-298FF3A4694C}" destId="{681A618C-62C9-4DDC-8362-9C353A6D48DF}" srcOrd="0" destOrd="0" presId="urn:microsoft.com/office/officeart/2005/8/layout/radial1"/>
    <dgm:cxn modelId="{F9CC07AA-896B-4AD4-BB51-EFDE12C6F908}" srcId="{88085ED0-3E06-4067-B3DA-484A4C7087DB}" destId="{0A8401EF-BFA5-40C0-893C-D6C245924053}" srcOrd="0" destOrd="0" parTransId="{55ADE1FA-92A6-4AD0-A688-073C1E214DC8}" sibTransId="{A2C981DC-9B23-45A4-B25F-619AE51F1B50}"/>
    <dgm:cxn modelId="{87A5769B-823C-424C-ADCC-BB355F68CF48}" type="presOf" srcId="{D837561B-1FAB-4DAE-B4C1-1BC6185C3EB5}" destId="{42DAB565-D989-4A25-98D0-E6086F0B55E1}" srcOrd="0" destOrd="0" presId="urn:microsoft.com/office/officeart/2005/8/layout/radial1"/>
    <dgm:cxn modelId="{49FD5AC8-B4C2-4299-A623-845466ED09E9}" type="presOf" srcId="{D837561B-1FAB-4DAE-B4C1-1BC6185C3EB5}" destId="{67C4DC3D-652F-4922-B3F5-3088D7EA07AA}" srcOrd="1" destOrd="0" presId="urn:microsoft.com/office/officeart/2005/8/layout/radial1"/>
    <dgm:cxn modelId="{2C55DA50-1ECC-4ED2-ABD1-A75A17C2F93A}" srcId="{0A8401EF-BFA5-40C0-893C-D6C245924053}" destId="{608FD676-BCB5-4461-B431-298FF3A4694C}" srcOrd="2" destOrd="0" parTransId="{0BF9CBA0-B9D6-4421-84D3-730452D7529A}" sibTransId="{834FC327-7655-4F4F-B63D-EDF374C49562}"/>
    <dgm:cxn modelId="{450A2E16-2146-4542-AEAE-47E26F20C810}" type="presOf" srcId="{0BF9CBA0-B9D6-4421-84D3-730452D7529A}" destId="{507F186D-F97C-46C4-B24E-49D5EEA3E75E}" srcOrd="0" destOrd="0" presId="urn:microsoft.com/office/officeart/2005/8/layout/radial1"/>
    <dgm:cxn modelId="{FEF90726-2157-4B25-B686-ACF80B732E9F}" type="presOf" srcId="{B2723D8B-4EAA-4A11-B304-E3319148CE0C}" destId="{72FAA044-E6C2-4301-BE5F-77AA543FC63D}" srcOrd="0" destOrd="0" presId="urn:microsoft.com/office/officeart/2005/8/layout/radial1"/>
    <dgm:cxn modelId="{045FB01F-B8E1-4851-922F-FE2B5BBA34D6}" type="presOf" srcId="{B2723D8B-4EAA-4A11-B304-E3319148CE0C}" destId="{930911C6-6FD0-4E65-9214-94C893FCE999}" srcOrd="1" destOrd="0" presId="urn:microsoft.com/office/officeart/2005/8/layout/radial1"/>
    <dgm:cxn modelId="{E32ABB76-FBC8-44B3-AA44-E46FCF3DFF88}" srcId="{0A8401EF-BFA5-40C0-893C-D6C245924053}" destId="{BA78AE71-947A-417A-AC54-2899317FDE73}" srcOrd="3" destOrd="0" parTransId="{AC3F6BBD-7CC7-43BB-A728-CF1215AEB571}" sibTransId="{90D87931-79A3-481A-A811-9903A572D087}"/>
    <dgm:cxn modelId="{64354214-0A6F-4205-AFF2-158D5459E708}" type="presOf" srcId="{88085ED0-3E06-4067-B3DA-484A4C7087DB}" destId="{085D82DC-EA9F-4CB8-9904-9723A8CC2571}" srcOrd="0" destOrd="0" presId="urn:microsoft.com/office/officeart/2005/8/layout/radial1"/>
    <dgm:cxn modelId="{BCCE8C88-1A45-44FE-8782-980D15897F80}" srcId="{0A8401EF-BFA5-40C0-893C-D6C245924053}" destId="{4A22B8E7-71C9-4887-A3F3-73197955A5CB}" srcOrd="1" destOrd="0" parTransId="{D837561B-1FAB-4DAE-B4C1-1BC6185C3EB5}" sibTransId="{EECD4567-6376-4B95-B0DE-955B1A7173C5}"/>
    <dgm:cxn modelId="{77DD1CA0-AEF0-47CB-B3AC-7F02532BD753}" type="presOf" srcId="{AC3F6BBD-7CC7-43BB-A728-CF1215AEB571}" destId="{9A783131-FF17-4295-92C6-0887A48792BA}" srcOrd="1" destOrd="0" presId="urn:microsoft.com/office/officeart/2005/8/layout/radial1"/>
    <dgm:cxn modelId="{5FCF6178-8FEC-4BB0-9953-0F0C4497418A}" type="presOf" srcId="{BA78AE71-947A-417A-AC54-2899317FDE73}" destId="{82E72F79-CD45-40CC-96E3-708F99EB8B94}" srcOrd="0" destOrd="0" presId="urn:microsoft.com/office/officeart/2005/8/layout/radial1"/>
    <dgm:cxn modelId="{05E582EF-42C9-44E1-9C22-C40BACD4AFDA}" type="presOf" srcId="{0A8401EF-BFA5-40C0-893C-D6C245924053}" destId="{B3CB22E9-4540-4225-88E7-FAE55012CF1C}" srcOrd="0" destOrd="0" presId="urn:microsoft.com/office/officeart/2005/8/layout/radial1"/>
    <dgm:cxn modelId="{3050E127-173E-4DCA-BDD5-0E580699A711}" type="presOf" srcId="{AC3F6BBD-7CC7-43BB-A728-CF1215AEB571}" destId="{2B16CEF1-D713-4773-8214-54BEFCD23733}" srcOrd="0" destOrd="0" presId="urn:microsoft.com/office/officeart/2005/8/layout/radial1"/>
    <dgm:cxn modelId="{E7E7ABF5-5553-462C-BA17-5CCF68E48465}" type="presParOf" srcId="{085D82DC-EA9F-4CB8-9904-9723A8CC2571}" destId="{B3CB22E9-4540-4225-88E7-FAE55012CF1C}" srcOrd="0" destOrd="0" presId="urn:microsoft.com/office/officeart/2005/8/layout/radial1"/>
    <dgm:cxn modelId="{1E7C9FD7-4D64-44AD-8474-D549EC4E8F23}" type="presParOf" srcId="{085D82DC-EA9F-4CB8-9904-9723A8CC2571}" destId="{72FAA044-E6C2-4301-BE5F-77AA543FC63D}" srcOrd="1" destOrd="0" presId="urn:microsoft.com/office/officeart/2005/8/layout/radial1"/>
    <dgm:cxn modelId="{980BC947-6ABA-41C7-8C78-057CAD4BD48A}" type="presParOf" srcId="{72FAA044-E6C2-4301-BE5F-77AA543FC63D}" destId="{930911C6-6FD0-4E65-9214-94C893FCE999}" srcOrd="0" destOrd="0" presId="urn:microsoft.com/office/officeart/2005/8/layout/radial1"/>
    <dgm:cxn modelId="{E2FC1F49-3003-4B77-A5DC-F23F721D5937}" type="presParOf" srcId="{085D82DC-EA9F-4CB8-9904-9723A8CC2571}" destId="{0E2B379C-D369-4157-AA5B-C3837F7C7AE9}" srcOrd="2" destOrd="0" presId="urn:microsoft.com/office/officeart/2005/8/layout/radial1"/>
    <dgm:cxn modelId="{93D52C40-7979-4C84-9248-79C4EF929579}" type="presParOf" srcId="{085D82DC-EA9F-4CB8-9904-9723A8CC2571}" destId="{42DAB565-D989-4A25-98D0-E6086F0B55E1}" srcOrd="3" destOrd="0" presId="urn:microsoft.com/office/officeart/2005/8/layout/radial1"/>
    <dgm:cxn modelId="{C35FC536-DF68-4895-8F21-C9E851C73F3D}" type="presParOf" srcId="{42DAB565-D989-4A25-98D0-E6086F0B55E1}" destId="{67C4DC3D-652F-4922-B3F5-3088D7EA07AA}" srcOrd="0" destOrd="0" presId="urn:microsoft.com/office/officeart/2005/8/layout/radial1"/>
    <dgm:cxn modelId="{3268DF85-982E-4F92-96E9-069B2B06CC9D}" type="presParOf" srcId="{085D82DC-EA9F-4CB8-9904-9723A8CC2571}" destId="{0B9684FD-7D8E-4AF5-81F1-378866BAE70B}" srcOrd="4" destOrd="0" presId="urn:microsoft.com/office/officeart/2005/8/layout/radial1"/>
    <dgm:cxn modelId="{3B042EC8-FC72-4D6A-A8EC-E3058A956C37}" type="presParOf" srcId="{085D82DC-EA9F-4CB8-9904-9723A8CC2571}" destId="{507F186D-F97C-46C4-B24E-49D5EEA3E75E}" srcOrd="5" destOrd="0" presId="urn:microsoft.com/office/officeart/2005/8/layout/radial1"/>
    <dgm:cxn modelId="{6209BB44-864B-405E-96AC-CD802D58FDF8}" type="presParOf" srcId="{507F186D-F97C-46C4-B24E-49D5EEA3E75E}" destId="{71178F6B-1386-41FD-9220-A9021DE4229A}" srcOrd="0" destOrd="0" presId="urn:microsoft.com/office/officeart/2005/8/layout/radial1"/>
    <dgm:cxn modelId="{D8A3F817-DCA7-4C3B-88C1-CF5E43449EC5}" type="presParOf" srcId="{085D82DC-EA9F-4CB8-9904-9723A8CC2571}" destId="{681A618C-62C9-4DDC-8362-9C353A6D48DF}" srcOrd="6" destOrd="0" presId="urn:microsoft.com/office/officeart/2005/8/layout/radial1"/>
    <dgm:cxn modelId="{132CA136-04B7-483C-9A79-D532AD36641A}" type="presParOf" srcId="{085D82DC-EA9F-4CB8-9904-9723A8CC2571}" destId="{2B16CEF1-D713-4773-8214-54BEFCD23733}" srcOrd="7" destOrd="0" presId="urn:microsoft.com/office/officeart/2005/8/layout/radial1"/>
    <dgm:cxn modelId="{5E532FD4-E1CC-447C-B3ED-58541ACDAF46}" type="presParOf" srcId="{2B16CEF1-D713-4773-8214-54BEFCD23733}" destId="{9A783131-FF17-4295-92C6-0887A48792BA}" srcOrd="0" destOrd="0" presId="urn:microsoft.com/office/officeart/2005/8/layout/radial1"/>
    <dgm:cxn modelId="{A9498ACE-A9BD-4127-B0E3-0F77B7EC2630}" type="presParOf" srcId="{085D82DC-EA9F-4CB8-9904-9723A8CC2571}" destId="{82E72F79-CD45-40CC-96E3-708F99EB8B94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B22E9-4540-4225-88E7-FAE55012CF1C}">
      <dsp:nvSpPr>
        <dsp:cNvPr id="0" name=""/>
        <dsp:cNvSpPr/>
      </dsp:nvSpPr>
      <dsp:spPr>
        <a:xfrm>
          <a:off x="2953353" y="2088214"/>
          <a:ext cx="2601607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Осмысливание </a:t>
          </a:r>
          <a:endParaRPr lang="ru-RU" sz="2100" kern="1200" dirty="0"/>
        </a:p>
      </dsp:txBody>
      <dsp:txXfrm>
        <a:off x="3334350" y="2318846"/>
        <a:ext cx="1839613" cy="1113587"/>
      </dsp:txXfrm>
    </dsp:sp>
    <dsp:sp modelId="{72FAA044-E6C2-4301-BE5F-77AA543FC63D}">
      <dsp:nvSpPr>
        <dsp:cNvPr id="0" name=""/>
        <dsp:cNvSpPr/>
      </dsp:nvSpPr>
      <dsp:spPr>
        <a:xfrm rot="16156619">
          <a:off x="4203025" y="2030336"/>
          <a:ext cx="81364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81364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241673" y="2045524"/>
        <a:ext cx="4068" cy="4068"/>
      </dsp:txXfrm>
    </dsp:sp>
    <dsp:sp modelId="{0E2B379C-D369-4157-AA5B-C3837F7C7AE9}">
      <dsp:nvSpPr>
        <dsp:cNvPr id="0" name=""/>
        <dsp:cNvSpPr/>
      </dsp:nvSpPr>
      <dsp:spPr>
        <a:xfrm>
          <a:off x="3034677" y="432055"/>
          <a:ext cx="2397160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Восприятие</a:t>
          </a:r>
          <a:endParaRPr lang="ru-RU" sz="2400" kern="1200" dirty="0"/>
        </a:p>
      </dsp:txBody>
      <dsp:txXfrm>
        <a:off x="3385733" y="662687"/>
        <a:ext cx="1695048" cy="1113587"/>
      </dsp:txXfrm>
    </dsp:sp>
    <dsp:sp modelId="{42DAB565-D989-4A25-98D0-E6086F0B55E1}">
      <dsp:nvSpPr>
        <dsp:cNvPr id="0" name=""/>
        <dsp:cNvSpPr/>
      </dsp:nvSpPr>
      <dsp:spPr>
        <a:xfrm rot="10800035">
          <a:off x="5554959" y="2858430"/>
          <a:ext cx="1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1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554959" y="2875652"/>
        <a:ext cx="1" cy="1"/>
      </dsp:txXfrm>
    </dsp:sp>
    <dsp:sp modelId="{0B9684FD-7D8E-4AF5-81F1-378866BAE70B}">
      <dsp:nvSpPr>
        <dsp:cNvPr id="0" name=""/>
        <dsp:cNvSpPr/>
      </dsp:nvSpPr>
      <dsp:spPr>
        <a:xfrm>
          <a:off x="5554959" y="2088240"/>
          <a:ext cx="2522534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Понимание</a:t>
          </a:r>
          <a:endParaRPr lang="ru-RU" sz="2400" kern="1200" dirty="0"/>
        </a:p>
      </dsp:txBody>
      <dsp:txXfrm>
        <a:off x="5924376" y="2318872"/>
        <a:ext cx="1783700" cy="1113587"/>
      </dsp:txXfrm>
    </dsp:sp>
    <dsp:sp modelId="{507F186D-F97C-46C4-B24E-49D5EEA3E75E}">
      <dsp:nvSpPr>
        <dsp:cNvPr id="0" name=""/>
        <dsp:cNvSpPr/>
      </dsp:nvSpPr>
      <dsp:spPr>
        <a:xfrm rot="5293936">
          <a:off x="4238890" y="3686510"/>
          <a:ext cx="81648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81648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7673" y="3701692"/>
        <a:ext cx="4082" cy="4082"/>
      </dsp:txXfrm>
    </dsp:sp>
    <dsp:sp modelId="{681A618C-62C9-4DDC-8362-9C353A6D48DF}">
      <dsp:nvSpPr>
        <dsp:cNvPr id="0" name=""/>
        <dsp:cNvSpPr/>
      </dsp:nvSpPr>
      <dsp:spPr>
        <a:xfrm>
          <a:off x="2962671" y="3744409"/>
          <a:ext cx="2685200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Применение</a:t>
          </a:r>
          <a:endParaRPr lang="ru-RU" sz="2600" kern="1200" dirty="0"/>
        </a:p>
      </dsp:txBody>
      <dsp:txXfrm>
        <a:off x="3355909" y="3975041"/>
        <a:ext cx="1898724" cy="1113587"/>
      </dsp:txXfrm>
    </dsp:sp>
    <dsp:sp modelId="{2B16CEF1-D713-4773-8214-54BEFCD23733}">
      <dsp:nvSpPr>
        <dsp:cNvPr id="0" name=""/>
        <dsp:cNvSpPr/>
      </dsp:nvSpPr>
      <dsp:spPr>
        <a:xfrm rot="10799983">
          <a:off x="2944036" y="2858424"/>
          <a:ext cx="9317" cy="34445"/>
        </a:xfrm>
        <a:custGeom>
          <a:avLst/>
          <a:gdLst/>
          <a:ahLst/>
          <a:cxnLst/>
          <a:rect l="0" t="0" r="0" b="0"/>
          <a:pathLst>
            <a:path>
              <a:moveTo>
                <a:pt x="0" y="17222"/>
              </a:moveTo>
              <a:lnTo>
                <a:pt x="9317" y="17222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8461" y="2875414"/>
        <a:ext cx="465" cy="465"/>
      </dsp:txXfrm>
    </dsp:sp>
    <dsp:sp modelId="{82E72F79-CD45-40CC-96E3-708F99EB8B94}">
      <dsp:nvSpPr>
        <dsp:cNvPr id="0" name=""/>
        <dsp:cNvSpPr/>
      </dsp:nvSpPr>
      <dsp:spPr>
        <a:xfrm>
          <a:off x="226377" y="2088228"/>
          <a:ext cx="2717658" cy="15748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Закрепление  </a:t>
          </a:r>
          <a:endParaRPr lang="ru-RU" sz="2400" kern="1200" dirty="0"/>
        </a:p>
      </dsp:txBody>
      <dsp:txXfrm>
        <a:off x="624369" y="2318860"/>
        <a:ext cx="1921674" cy="111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3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05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5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4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02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43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16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C237F-FC81-46AF-B8B6-E44ABAFDC41B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4120-1264-438A-B2E1-3D923306B9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Bookman Old Style" pitchFamily="18" charset="0"/>
              </a:rPr>
              <a:t>Муниципальное  автономное учреждение дошкольного образования города Ялуторовска «Детский сад №8»</a:t>
            </a:r>
            <a:endParaRPr lang="ru-RU" sz="1800" b="1" dirty="0">
              <a:latin typeface="Bookman Old Style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755576" y="1988839"/>
            <a:ext cx="4176464" cy="21602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latin typeface="Monotype Corsiva" pitchFamily="66" charset="0"/>
              </a:rPr>
              <a:t>«Музейная педагогика, как инновационная педагогическая  технология»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1026" name="Picture 2" descr="G:\Воспитатель года 2021\p51_bezimeni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2816"/>
            <a:ext cx="2463928" cy="32909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C33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5476582"/>
            <a:ext cx="4075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err="1" smtClean="0">
                <a:latin typeface="Monotype Corsiva" pitchFamily="66" charset="0"/>
              </a:rPr>
              <a:t>Худжаярова</a:t>
            </a:r>
            <a:r>
              <a:rPr lang="ru-RU" sz="3200" b="1" dirty="0" smtClean="0">
                <a:latin typeface="Monotype Corsiva" pitchFamily="66" charset="0"/>
              </a:rPr>
              <a:t> Лидия Владимировна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7" name="Picture 2" descr="G:\Воспитатель года 2021\p51_bezimen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88" y="1844824"/>
            <a:ext cx="2463928" cy="3371314"/>
          </a:xfrm>
          <a:prstGeom prst="roundRect">
            <a:avLst>
              <a:gd name="adj" fmla="val 0"/>
            </a:avLst>
          </a:prstGeom>
          <a:ln w="190500" cap="rnd">
            <a:solidFill>
              <a:srgbClr val="CC33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92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 гостях у сказки»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4"/>
          <a:stretch/>
        </p:blipFill>
        <p:spPr bwMode="auto">
          <a:xfrm>
            <a:off x="1316909" y="692150"/>
            <a:ext cx="6675282" cy="403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4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«Такие разные куклы» </a:t>
            </a:r>
            <a:endParaRPr lang="ru-RU" sz="2400" dirty="0"/>
          </a:p>
        </p:txBody>
      </p:sp>
      <p:pic>
        <p:nvPicPr>
          <p:cNvPr id="5" name="Объект 3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1478872" y="765498"/>
            <a:ext cx="6413269" cy="38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911"/>
            <a:ext cx="8229600" cy="622599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 Военная техника»</a:t>
            </a:r>
            <a:endParaRPr lang="ru-RU" sz="2400" dirty="0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/>
        </p:blipFill>
        <p:spPr bwMode="auto">
          <a:xfrm>
            <a:off x="1605490" y="620713"/>
            <a:ext cx="6817258" cy="4032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952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latin typeface="Monotype Corsiva" pitchFamily="66" charset="0"/>
              </a:rPr>
              <a:t>Мини-музей « </a:t>
            </a:r>
            <a:r>
              <a:rPr lang="ru-RU" sz="2400" b="1" dirty="0" smtClean="0">
                <a:latin typeface="Monotype Corsiva" pitchFamily="66" charset="0"/>
              </a:rPr>
              <a:t>Край, в котором я живу»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46360"/>
            <a:ext cx="6324863" cy="432048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Формы  </a:t>
            </a:r>
            <a:r>
              <a:rPr lang="ru-RU" sz="2400" b="1" dirty="0">
                <a:latin typeface="Monotype Corsiva" pitchFamily="66" charset="0"/>
              </a:rPr>
              <a:t>работы с экспозициями мини-музея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040"/>
            <a:ext cx="3600400" cy="322346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1484784"/>
            <a:ext cx="43924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Bookman Old Style" pitchFamily="18" charset="0"/>
              </a:rPr>
              <a:t>Экскурсии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Образовательная деятельность с элементами игры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 с экспонатами мини- музея в чемодане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Творческие задания </a:t>
            </a:r>
            <a:r>
              <a:rPr lang="ru-RU" sz="2000" b="1" dirty="0" smtClean="0">
                <a:latin typeface="Bookman Old Style" pitchFamily="18" charset="0"/>
              </a:rPr>
              <a:t>Исследовательская </a:t>
            </a:r>
            <a:r>
              <a:rPr lang="ru-RU" sz="2000" b="1" dirty="0">
                <a:latin typeface="Bookman Old Style" pitchFamily="18" charset="0"/>
              </a:rPr>
              <a:t>деятельность 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Игры-развлечения, 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Игры-путешествия,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Интеллектуально-творческие игры.</a:t>
            </a:r>
          </a:p>
          <a:p>
            <a:pPr lvl="0"/>
            <a:r>
              <a:rPr lang="ru-RU" sz="2000" b="1" dirty="0">
                <a:latin typeface="Bookman Old Style" pitchFamily="18" charset="0"/>
              </a:rPr>
              <a:t>Выполнение домашних заданий</a:t>
            </a:r>
            <a:r>
              <a:rPr lang="ru-RU" b="1" dirty="0"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Перспектива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latin typeface="Bookman Old Style" pitchFamily="18" charset="0"/>
              </a:rPr>
              <a:t>У ребенка появляется шанс стать интеллигентным человеком, с детства приобщенным к культуре и к одному из ее замечательных проявлений - музею.</a:t>
            </a:r>
          </a:p>
          <a:p>
            <a:r>
              <a:rPr lang="ru-RU" dirty="0" smtClean="0">
                <a:latin typeface="Bookman Old Style" pitchFamily="18" charset="0"/>
              </a:rPr>
              <a:t>Дети</a:t>
            </a:r>
            <a:r>
              <a:rPr lang="ru-RU" dirty="0">
                <a:latin typeface="Bookman Old Style" pitchFamily="18" charset="0"/>
              </a:rPr>
              <a:t>, полюбив и освоив музейное пространство, станут в старшем возрасте наиболее благодарными и восприимчивыми посетителями музейных выставок и культурных событий, приобретут познавательный интерес к «настоящему» музею.</a:t>
            </a:r>
          </a:p>
          <a:p>
            <a:r>
              <a:rPr lang="ru-RU" dirty="0" smtClean="0">
                <a:latin typeface="Bookman Old Style" pitchFamily="18" charset="0"/>
              </a:rPr>
              <a:t>У </a:t>
            </a:r>
            <a:r>
              <a:rPr lang="ru-RU" dirty="0">
                <a:latin typeface="Bookman Old Style" pitchFamily="18" charset="0"/>
              </a:rPr>
              <a:t>детей сформируется ценностное отношение к истории, появляется интерес к музеям и выставкам, развивается эмоциональный отклик. «Ребенок должен покидать музей с ощущением уверенности подъема «еще на одну ступеньку».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95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692697"/>
            <a:ext cx="7772400" cy="475252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atin typeface="Monotype Corsiva" pitchFamily="66" charset="0"/>
              </a:rPr>
              <a:t>«…</a:t>
            </a:r>
            <a:r>
              <a:rPr lang="ru-RU" i="1" smtClean="0">
                <a:latin typeface="Monotype Corsiva" pitchFamily="66" charset="0"/>
              </a:rPr>
              <a:t>Для  дошкольников  </a:t>
            </a:r>
            <a:r>
              <a:rPr lang="ru-RU" i="1" dirty="0" smtClean="0">
                <a:latin typeface="Monotype Corsiva" pitchFamily="66" charset="0"/>
              </a:rPr>
              <a:t>гораздо  полезнее, </a:t>
            </a:r>
            <a:r>
              <a:rPr lang="ru-RU" i="1" smtClean="0">
                <a:latin typeface="Monotype Corsiva" pitchFamily="66" charset="0"/>
              </a:rPr>
              <a:t>когда  музей  сам приходит  в  гости  к  ребенку</a:t>
            </a:r>
            <a:r>
              <a:rPr lang="ru-RU" i="1" dirty="0" smtClean="0">
                <a:latin typeface="Monotype Corsiva" pitchFamily="66" charset="0"/>
              </a:rPr>
              <a:t>»         </a:t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Е. И. Тихеева</a:t>
            </a:r>
            <a:r>
              <a:rPr lang="ru-RU" i="1" dirty="0">
                <a:latin typeface="Monotype Corsiva" pitchFamily="66" charset="0"/>
              </a:rPr>
              <a:t/>
            </a:r>
            <a:br>
              <a:rPr lang="ru-RU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/>
            </a:r>
            <a:br>
              <a:rPr lang="ru-RU" i="1" dirty="0" smtClean="0">
                <a:latin typeface="Monotype Corsiva" pitchFamily="66" charset="0"/>
              </a:rPr>
            </a:br>
            <a:r>
              <a:rPr lang="ru-RU" i="1" dirty="0">
                <a:latin typeface="Monotype Corsiva" pitchFamily="66" charset="0"/>
              </a:rPr>
              <a:t/>
            </a:r>
            <a:br>
              <a:rPr lang="ru-RU" i="1" dirty="0">
                <a:latin typeface="Monotype Corsiva" pitchFamily="66" charset="0"/>
              </a:rPr>
            </a:br>
            <a:r>
              <a:rPr lang="ru-RU" i="1" dirty="0" smtClean="0">
                <a:latin typeface="Monotype Corsiva" pitchFamily="66" charset="0"/>
              </a:rPr>
              <a:t> Спасибо за внимание!</a:t>
            </a:r>
            <a:endParaRPr lang="ru-RU" i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 smtClean="0">
                <a:latin typeface="Monotype Corsiva" pitchFamily="66" charset="0"/>
              </a:rPr>
              <a:t>«Музейная педагогика, как инновационная педагогическая  технология»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61" y="1124744"/>
            <a:ext cx="1885950" cy="241935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255157" cy="2438226"/>
          </a:xfrm>
        </p:spPr>
      </p:pic>
      <p:sp>
        <p:nvSpPr>
          <p:cNvPr id="9" name="Стрелка вниз 8"/>
          <p:cNvSpPr/>
          <p:nvPr/>
        </p:nvSpPr>
        <p:spPr>
          <a:xfrm>
            <a:off x="1835696" y="3861048"/>
            <a:ext cx="1512168" cy="208823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 smtClean="0"/>
              <a:t>Исследователь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4881647" y="3789040"/>
            <a:ext cx="1656184" cy="18002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/>
              <a:t>Задача</a:t>
            </a:r>
            <a:endParaRPr lang="ru-RU" sz="2000" b="1" dirty="0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3347864" y="2204864"/>
            <a:ext cx="1224136" cy="792088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95736" y="6093296"/>
            <a:ext cx="4248472" cy="576064"/>
          </a:xfrm>
          <a:prstGeom prst="rect">
            <a:avLst/>
          </a:prstGeom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РАЗВИТИЕ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578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Monotype Corsiva" pitchFamily="66" charset="0"/>
              </a:rPr>
              <a:t>Из истории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2149428" cy="2954486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86" y="1196751"/>
            <a:ext cx="1968503" cy="3024337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4509120"/>
            <a:ext cx="5544616" cy="7920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</a:t>
            </a:r>
            <a:r>
              <a:rPr lang="ru-RU" b="1" dirty="0">
                <a:latin typeface="Monotype Corsiva" pitchFamily="66" charset="0"/>
              </a:rPr>
              <a:t>должен "подойти к детям", чтобы они загорелись желанием увидеть, услышать, попробовать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589240"/>
            <a:ext cx="496855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Музей источник </a:t>
            </a:r>
            <a:r>
              <a:rPr lang="ru-RU" b="1" dirty="0">
                <a:latin typeface="Monotype Corsiva" pitchFamily="66" charset="0"/>
              </a:rPr>
              <a:t>формирования интереса детей к своему народу, культуре, формирует основу нравственно-патриотического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5701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692696"/>
            <a:ext cx="3024336" cy="54334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 smtClean="0">
                <a:latin typeface="Monotype Corsiva" pitchFamily="66" charset="0"/>
              </a:rPr>
              <a:t>В условиях </a:t>
            </a:r>
            <a:r>
              <a:rPr lang="ru-RU" sz="2000" dirty="0">
                <a:latin typeface="Monotype Corsiva" pitchFamily="66" charset="0"/>
              </a:rPr>
              <a:t>детского сада невозможно создать экспозиции, соответствующие требованиям музейного дела. Поэтому и называются эти экспозиции «мини-музеями». Часть слова «мини» отражает возраст детей, для которых они предназначены, размеры экспозиции и четко определенную тематику такого музея.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1177"/>
            <a:ext cx="4176464" cy="285292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74219" cy="30556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8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91177"/>
            <a:ext cx="4176464" cy="2852920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Воспитатель года 2021\01_07_2016_02_36_73761ff46cc2352217e3b502c68c20c3_1467373003.3695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074219" cy="3055664"/>
          </a:xfrm>
          <a:prstGeom prst="rect">
            <a:avLst/>
          </a:prstGeom>
          <a:ln w="38100" cap="sq">
            <a:solidFill>
              <a:srgbClr val="CC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Штриховая стрелка вправо 2"/>
          <p:cNvSpPr/>
          <p:nvPr/>
        </p:nvSpPr>
        <p:spPr>
          <a:xfrm>
            <a:off x="1188693" y="1412776"/>
            <a:ext cx="2736304" cy="122413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Пассивный зритель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1115616" y="3691177"/>
            <a:ext cx="2736304" cy="1224136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Соавтор, творец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621195" cy="253460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latin typeface="Monotype Corsiva" pitchFamily="66" charset="0"/>
              </a:rPr>
              <a:t>П</a:t>
            </a:r>
            <a:r>
              <a:rPr lang="ru-RU" sz="2400" b="1" dirty="0" smtClean="0">
                <a:latin typeface="Monotype Corsiva" pitchFamily="66" charset="0"/>
              </a:rPr>
              <a:t>едагогические </a:t>
            </a:r>
            <a:r>
              <a:rPr lang="ru-RU" sz="2400" b="1" dirty="0">
                <a:latin typeface="Monotype Corsiva" pitchFamily="66" charset="0"/>
              </a:rPr>
              <a:t>функции </a:t>
            </a:r>
            <a:r>
              <a:rPr lang="ru-RU" sz="2400" b="1" dirty="0" smtClean="0">
                <a:latin typeface="Monotype Corsiva" pitchFamily="66" charset="0"/>
              </a:rPr>
              <a:t>музеев ( по Н.А. </a:t>
            </a:r>
            <a:r>
              <a:rPr lang="ru-RU" sz="2400" b="1" smtClean="0">
                <a:latin typeface="Monotype Corsiva" pitchFamily="66" charset="0"/>
              </a:rPr>
              <a:t>Рыжовой</a:t>
            </a:r>
            <a:r>
              <a:rPr lang="ru-RU" sz="2400" b="1" dirty="0" smtClean="0">
                <a:latin typeface="Monotype Corsiva" pitchFamily="66" charset="0"/>
              </a:rPr>
              <a:t>)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9" name="Блок-схема: сохраненные данные 18"/>
          <p:cNvSpPr/>
          <p:nvPr/>
        </p:nvSpPr>
        <p:spPr>
          <a:xfrm>
            <a:off x="4932040" y="1199011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Bookman Old Style" pitchFamily="18" charset="0"/>
              </a:rPr>
              <a:t>Образовательная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0" name="Блок-схема: сохраненные данные 19"/>
          <p:cNvSpPr/>
          <p:nvPr/>
        </p:nvSpPr>
        <p:spPr>
          <a:xfrm>
            <a:off x="5044542" y="3861048"/>
            <a:ext cx="3775929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Просветительская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1" name="Блок-схема: сохраненные данные 20"/>
          <p:cNvSpPr/>
          <p:nvPr/>
        </p:nvSpPr>
        <p:spPr>
          <a:xfrm>
            <a:off x="5044543" y="5301208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Воспитательная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22" name="Блок-схема: сохраненные данные 21"/>
          <p:cNvSpPr/>
          <p:nvPr/>
        </p:nvSpPr>
        <p:spPr>
          <a:xfrm>
            <a:off x="4932040" y="2564904"/>
            <a:ext cx="3600400" cy="936104"/>
          </a:xfrm>
          <a:prstGeom prst="flowChartOnlineStorag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Развивающая</a:t>
            </a:r>
            <a:endParaRPr lang="ru-RU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7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Принципы и мини-музей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000" b="1" dirty="0">
                <a:latin typeface="Bookman Old Style" pitchFamily="18" charset="0"/>
              </a:rPr>
              <a:t>Принцип интеграции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деятельности и интерактивности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природосообразности</a:t>
            </a:r>
            <a:r>
              <a:rPr lang="ru-RU" sz="2000" b="1" dirty="0">
                <a:latin typeface="Bookman Old Style" pitchFamily="18" charset="0"/>
              </a:rPr>
              <a:t>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научности </a:t>
            </a:r>
            <a:endParaRPr lang="ru-RU" sz="2000" b="1" dirty="0" smtClean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гуманизации</a:t>
            </a:r>
            <a:r>
              <a:rPr lang="ru-RU" sz="2000" b="1" dirty="0">
                <a:latin typeface="Bookman Old Style" pitchFamily="18" charset="0"/>
              </a:rPr>
              <a:t> и партнерства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 err="1">
                <a:latin typeface="Bookman Old Style" pitchFamily="18" charset="0"/>
              </a:rPr>
              <a:t>культуросообразности</a:t>
            </a:r>
            <a:r>
              <a:rPr lang="ru-RU" sz="2000" b="1" dirty="0">
                <a:latin typeface="Bookman Old Style" pitchFamily="18" charset="0"/>
              </a:rPr>
              <a:t>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динамичности и </a:t>
            </a:r>
            <a:r>
              <a:rPr lang="ru-RU" sz="2000" b="1" dirty="0" smtClean="0">
                <a:latin typeface="Bookman Old Style" pitchFamily="18" charset="0"/>
              </a:rPr>
              <a:t>вариативности</a:t>
            </a:r>
            <a:endParaRPr lang="ru-RU" sz="2000" b="1" dirty="0">
              <a:latin typeface="Bookman Old Style" pitchFamily="18" charset="0"/>
            </a:endParaRP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разнообразия </a:t>
            </a:r>
          </a:p>
          <a:p>
            <a:r>
              <a:rPr lang="ru-RU" sz="2000" b="1" dirty="0" smtClean="0">
                <a:latin typeface="Bookman Old Style" pitchFamily="18" charset="0"/>
              </a:rPr>
              <a:t>Принцип </a:t>
            </a:r>
            <a:r>
              <a:rPr lang="ru-RU" sz="2000" b="1" dirty="0">
                <a:latin typeface="Bookman Old Style" pitchFamily="18" charset="0"/>
              </a:rPr>
              <a:t>регионального компонента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32761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94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988133"/>
              </p:ext>
            </p:extLst>
          </p:nvPr>
        </p:nvGraphicFramePr>
        <p:xfrm>
          <a:off x="457200" y="404664"/>
          <a:ext cx="8229600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124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0"/>
          <a:stretch/>
        </p:blipFill>
        <p:spPr>
          <a:xfrm>
            <a:off x="1403648" y="692697"/>
            <a:ext cx="6552728" cy="3960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latin typeface="Monotype Corsiva" pitchFamily="66" charset="0"/>
              </a:rPr>
              <a:t>Мини-музей «Волшебница  вода»     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692697"/>
            <a:ext cx="7355160" cy="40324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3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336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 автономное учреждение дошкольного образования города Ялуторовска «Детский сад №8»</vt:lpstr>
      <vt:lpstr>«Музейная педагогика, как инновационная педагогическая  технология»</vt:lpstr>
      <vt:lpstr>Из истории</vt:lpstr>
      <vt:lpstr>Презентация PowerPoint</vt:lpstr>
      <vt:lpstr>Презентация PowerPoint</vt:lpstr>
      <vt:lpstr>Педагогические функции музеев ( по Н.А. Рыжовой)</vt:lpstr>
      <vt:lpstr>Принципы и мини-музей</vt:lpstr>
      <vt:lpstr>Презентация PowerPoint</vt:lpstr>
      <vt:lpstr>Мини-музей «Волшебница  вода»     </vt:lpstr>
      <vt:lpstr>Мини-музей «В гостях у сказки» </vt:lpstr>
      <vt:lpstr>Мини-музей «Такие разные куклы» </vt:lpstr>
      <vt:lpstr>Мини-музей « Военная техника»</vt:lpstr>
      <vt:lpstr>Мини-музей « Край, в котором я живу»</vt:lpstr>
      <vt:lpstr>Формы  работы с экспозициями мини-музея</vt:lpstr>
      <vt:lpstr>Перспектива</vt:lpstr>
      <vt:lpstr>«…Для  дошкольников  гораздо  полезнее, когда  музей  сам приходит  в  гости  к  ребенку»          Е. И. Тихеева    Спасибо за внимание!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учреждение дошкольного образования города Ялуторовска «Детский сад №8»</dc:title>
  <dc:creator>User</dc:creator>
  <cp:lastModifiedBy>User</cp:lastModifiedBy>
  <cp:revision>23</cp:revision>
  <dcterms:created xsi:type="dcterms:W3CDTF">2021-02-28T10:51:19Z</dcterms:created>
  <dcterms:modified xsi:type="dcterms:W3CDTF">2021-11-14T08:45:58Z</dcterms:modified>
</cp:coreProperties>
</file>